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55448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5391"/>
    <a:srgbClr val="ED7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65860" y="3118104"/>
            <a:ext cx="13213081" cy="211226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331720" y="5632703"/>
            <a:ext cx="10881360" cy="251460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77240" y="2313432"/>
            <a:ext cx="6761989" cy="663854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77240" y="2313432"/>
            <a:ext cx="6761989" cy="663854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173431" y="1155606"/>
            <a:ext cx="5325110" cy="81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777240" y="2313432"/>
            <a:ext cx="13990320" cy="6638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500588" y="935431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686766"/>
          </a:solidFill>
          <a:uFillTx/>
          <a:latin typeface="Myriad Pro"/>
          <a:ea typeface="Myriad Pro"/>
          <a:cs typeface="Myriad Pro"/>
          <a:sym typeface="Myriad Pro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rit.zoom.us/j/98501506303?pwd=SUpwM0NtS1UrbFhLN3hJRy9VQllXUT0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myaccess.rit.edu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object 2"/>
          <p:cNvGrpSpPr/>
          <p:nvPr/>
        </p:nvGrpSpPr>
        <p:grpSpPr>
          <a:xfrm>
            <a:off x="-36881" y="71536"/>
            <a:ext cx="7631141" cy="9528876"/>
            <a:chOff x="0" y="0"/>
            <a:chExt cx="7631139" cy="9528874"/>
          </a:xfrm>
        </p:grpSpPr>
        <p:sp>
          <p:nvSpPr>
            <p:cNvPr id="80" name="object 3"/>
            <p:cNvSpPr/>
            <p:nvPr/>
          </p:nvSpPr>
          <p:spPr>
            <a:xfrm>
              <a:off x="2184363" y="5010529"/>
              <a:ext cx="4923931" cy="4518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25" y="0"/>
                  </a:moveTo>
                  <a:lnTo>
                    <a:pt x="0" y="14240"/>
                  </a:lnTo>
                  <a:lnTo>
                    <a:pt x="28" y="21600"/>
                  </a:lnTo>
                  <a:lnTo>
                    <a:pt x="7547" y="21600"/>
                  </a:lnTo>
                  <a:lnTo>
                    <a:pt x="21600" y="6285"/>
                  </a:lnTo>
                  <a:lnTo>
                    <a:pt x="21538" y="24"/>
                  </a:lnTo>
                  <a:lnTo>
                    <a:pt x="13025" y="0"/>
                  </a:lnTo>
                  <a:close/>
                </a:path>
              </a:pathLst>
            </a:custGeom>
            <a:solidFill>
              <a:srgbClr val="70539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1" name="object 4"/>
            <p:cNvSpPr/>
            <p:nvPr/>
          </p:nvSpPr>
          <p:spPr>
            <a:xfrm>
              <a:off x="5153138" y="4895404"/>
              <a:ext cx="2478002" cy="1792087"/>
            </a:xfrm>
            <a:prstGeom prst="rect">
              <a:avLst/>
            </a:prstGeom>
            <a:solidFill>
              <a:srgbClr val="FFFEF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2" name="object 5"/>
            <p:cNvSpPr/>
            <p:nvPr/>
          </p:nvSpPr>
          <p:spPr>
            <a:xfrm>
              <a:off x="-1" y="1028250"/>
              <a:ext cx="5742988" cy="850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068" y="0"/>
                  </a:moveTo>
                  <a:lnTo>
                    <a:pt x="0" y="4775"/>
                  </a:lnTo>
                  <a:lnTo>
                    <a:pt x="0" y="21600"/>
                  </a:lnTo>
                  <a:lnTo>
                    <a:pt x="2394" y="21600"/>
                  </a:lnTo>
                  <a:lnTo>
                    <a:pt x="21600" y="8625"/>
                  </a:lnTo>
                  <a:lnTo>
                    <a:pt x="21596" y="22"/>
                  </a:lnTo>
                  <a:lnTo>
                    <a:pt x="7068" y="0"/>
                  </a:lnTo>
                  <a:close/>
                </a:path>
              </a:pathLst>
            </a:custGeom>
            <a:solidFill>
              <a:srgbClr val="ED712E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3" name="object 6"/>
            <p:cNvSpPr/>
            <p:nvPr/>
          </p:nvSpPr>
          <p:spPr>
            <a:xfrm>
              <a:off x="1879269" y="0"/>
              <a:ext cx="5510379" cy="4422407"/>
            </a:xfrm>
            <a:prstGeom prst="rect">
              <a:avLst/>
            </a:prstGeom>
            <a:solidFill>
              <a:srgbClr val="FFFEF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92" name="object 14"/>
          <p:cNvSpPr txBox="1"/>
          <p:nvPr/>
        </p:nvSpPr>
        <p:spPr>
          <a:xfrm>
            <a:off x="11441848" y="5199812"/>
            <a:ext cx="3279777" cy="268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119700"/>
              </a:lnSpc>
              <a:spcBef>
                <a:spcPts val="100"/>
              </a:spcBef>
              <a:defRPr sz="1600" spc="5">
                <a:solidFill>
                  <a:srgbClr val="181817"/>
                </a:solidFill>
                <a:latin typeface="Arial"/>
                <a:ea typeface="Arial"/>
                <a:cs typeface="Arial"/>
                <a:sym typeface="Arial"/>
              </a:defRPr>
            </a:pPr>
            <a:endParaRPr spc="-5" dirty="0"/>
          </a:p>
        </p:txBody>
      </p:sp>
      <p:sp>
        <p:nvSpPr>
          <p:cNvPr id="93" name="object 15"/>
          <p:cNvSpPr txBox="1"/>
          <p:nvPr/>
        </p:nvSpPr>
        <p:spPr>
          <a:xfrm>
            <a:off x="11441848" y="2208205"/>
            <a:ext cx="3884291" cy="1359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800"/>
              </a:spcBef>
              <a:defRPr b="1" spc="5">
                <a:solidFill>
                  <a:srgbClr val="181817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1:45 – 2:30 PM</a:t>
            </a:r>
          </a:p>
          <a:p>
            <a:pPr indent="12700">
              <a:spcBef>
                <a:spcPts val="800"/>
              </a:spcBef>
              <a:defRPr b="1" spc="5">
                <a:solidFill>
                  <a:srgbClr val="181817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Light refreshments provided</a:t>
            </a:r>
          </a:p>
          <a:p>
            <a:pPr indent="12700">
              <a:spcBef>
                <a:spcPts val="800"/>
              </a:spcBef>
              <a:defRPr b="1" spc="5">
                <a:solidFill>
                  <a:srgbClr val="181817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  <a:sym typeface="Myriad Pro"/>
              </a:rPr>
              <a:t>Via Zoom: </a:t>
            </a:r>
            <a:endParaRPr b="1" dirty="0">
              <a:solidFill>
                <a:srgbClr val="FF0000"/>
              </a:solidFill>
              <a:latin typeface="Arial" panose="020B0604020202020204" pitchFamily="34" charset="0"/>
              <a:ea typeface="Myriad Pro"/>
              <a:cs typeface="Arial" panose="020B0604020202020204" pitchFamily="34" charset="0"/>
              <a:sym typeface="Myriad Pro"/>
            </a:endParaRPr>
          </a:p>
        </p:txBody>
      </p:sp>
      <p:sp>
        <p:nvSpPr>
          <p:cNvPr id="95" name="object 17"/>
          <p:cNvSpPr/>
          <p:nvPr/>
        </p:nvSpPr>
        <p:spPr>
          <a:xfrm>
            <a:off x="11429040" y="4704023"/>
            <a:ext cx="3305391" cy="2"/>
          </a:xfrm>
          <a:prstGeom prst="line">
            <a:avLst/>
          </a:prstGeom>
          <a:ln w="38100">
            <a:solidFill>
              <a:srgbClr val="181817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6" name="object 18"/>
          <p:cNvSpPr/>
          <p:nvPr/>
        </p:nvSpPr>
        <p:spPr>
          <a:xfrm>
            <a:off x="11416234" y="2038629"/>
            <a:ext cx="3631609" cy="0"/>
          </a:xfrm>
          <a:prstGeom prst="line">
            <a:avLst/>
          </a:prstGeom>
          <a:ln w="38100">
            <a:solidFill>
              <a:srgbClr val="181817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6" name="object 22"/>
          <p:cNvSpPr txBox="1">
            <a:spLocks noGrp="1"/>
          </p:cNvSpPr>
          <p:nvPr>
            <p:ph type="title"/>
          </p:nvPr>
        </p:nvSpPr>
        <p:spPr>
          <a:xfrm>
            <a:off x="1941085" y="874830"/>
            <a:ext cx="9409317" cy="212365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Race, Ethnicity, and </a:t>
            </a:r>
            <a:br>
              <a:rPr lang="en-US" sz="600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Justice</a:t>
            </a:r>
            <a:br>
              <a:rPr lang="en-US" sz="570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virtual conference hosted by Sociology and Anthropology</a:t>
            </a:r>
            <a:br>
              <a:rPr lang="en-US" sz="440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7" name="object 24"/>
          <p:cNvSpPr txBox="1"/>
          <p:nvPr/>
        </p:nvSpPr>
        <p:spPr>
          <a:xfrm>
            <a:off x="5350398" y="5102777"/>
            <a:ext cx="7289622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360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3600" b="1" dirty="0" err="1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Mesi</a:t>
            </a:r>
            <a:r>
              <a:rPr lang="en-US" sz="3600" b="1" dirty="0">
                <a:solidFill>
                  <a:srgbClr val="ED7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Walton</a:t>
            </a:r>
            <a:endParaRPr lang="en-US" sz="3600" i="1" dirty="0">
              <a:solidFill>
                <a:srgbClr val="ED71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Lecturer (Spanish), Dept. of World Languages and Cultures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Howard University, Washington D.C.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Ph.D. in African Studies, Howard University ‘19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63D6DF-50B3-4D1E-822C-0C9E0D813917}"/>
              </a:ext>
            </a:extLst>
          </p:cNvPr>
          <p:cNvSpPr/>
          <p:nvPr/>
        </p:nvSpPr>
        <p:spPr>
          <a:xfrm>
            <a:off x="2010923" y="3173958"/>
            <a:ext cx="90370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Memory and Survival in Colombia – A Work in Progress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90C3B0-0A96-4720-8060-CC2A89CA407E}"/>
              </a:ext>
            </a:extLst>
          </p:cNvPr>
          <p:cNvSpPr/>
          <p:nvPr/>
        </p:nvSpPr>
        <p:spPr>
          <a:xfrm>
            <a:off x="11290780" y="1523961"/>
            <a:ext cx="4338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4604">
              <a:spcBef>
                <a:spcPts val="900"/>
              </a:spcBef>
              <a:defRPr sz="2000" b="1" spc="30">
                <a:solidFill>
                  <a:srgbClr val="181817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800" dirty="0">
                <a:solidFill>
                  <a:srgbClr val="ED712E"/>
                </a:solidFill>
              </a:rPr>
              <a:t>SEPTEMBER</a:t>
            </a:r>
            <a:r>
              <a:rPr lang="en-US" sz="2800" spc="-4" dirty="0">
                <a:solidFill>
                  <a:srgbClr val="ED712E"/>
                </a:solidFill>
              </a:rPr>
              <a:t> </a:t>
            </a:r>
            <a:r>
              <a:rPr lang="en-US" sz="2800" spc="-15" dirty="0">
                <a:solidFill>
                  <a:srgbClr val="ED712E"/>
                </a:solidFill>
              </a:rPr>
              <a:t>23,</a:t>
            </a:r>
            <a:r>
              <a:rPr lang="en-US" sz="2800" dirty="0">
                <a:solidFill>
                  <a:srgbClr val="ED712E"/>
                </a:solidFill>
              </a:rPr>
              <a:t> </a:t>
            </a:r>
            <a:r>
              <a:rPr lang="en-US" sz="2800" spc="-75" dirty="0">
                <a:solidFill>
                  <a:srgbClr val="ED712E"/>
                </a:solidFill>
              </a:rPr>
              <a:t>2021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A3612CF-CA8D-4E1E-94E9-0E1F700085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5"/>
          <a:stretch/>
        </p:blipFill>
        <p:spPr>
          <a:xfrm>
            <a:off x="5878286" y="7610629"/>
            <a:ext cx="2193565" cy="2286745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D99ECC44-1082-497A-BF12-62A0237BDA1B}"/>
              </a:ext>
            </a:extLst>
          </p:cNvPr>
          <p:cNvGrpSpPr/>
          <p:nvPr/>
        </p:nvGrpSpPr>
        <p:grpSpPr>
          <a:xfrm>
            <a:off x="8082294" y="8945880"/>
            <a:ext cx="7469205" cy="842559"/>
            <a:chOff x="10849841" y="9319389"/>
            <a:chExt cx="4321130" cy="51166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D784B95-B050-465A-9DD3-F268436F0D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37613" y="9322803"/>
              <a:ext cx="2633358" cy="508252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59E60450-050F-42DB-B741-6D83DE1D2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9841" y="9319389"/>
              <a:ext cx="2730030" cy="511666"/>
            </a:xfrm>
            <a:prstGeom prst="rect">
              <a:avLst/>
            </a:prstGeom>
          </p:spPr>
        </p:pic>
      </p:grpSp>
      <p:sp>
        <p:nvSpPr>
          <p:cNvPr id="26" name="object 18">
            <a:extLst>
              <a:ext uri="{FF2B5EF4-FFF2-40B4-BE49-F238E27FC236}">
                <a16:creationId xmlns:a16="http://schemas.microsoft.com/office/drawing/2014/main" id="{A56B2973-53AA-4E34-89FE-13EDEC35A735}"/>
              </a:ext>
            </a:extLst>
          </p:cNvPr>
          <p:cNvSpPr/>
          <p:nvPr/>
        </p:nvSpPr>
        <p:spPr>
          <a:xfrm flipV="1">
            <a:off x="11416021" y="1300936"/>
            <a:ext cx="3631822" cy="0"/>
          </a:xfrm>
          <a:prstGeom prst="line">
            <a:avLst/>
          </a:prstGeom>
          <a:ln w="38100">
            <a:solidFill>
              <a:srgbClr val="181817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A35CDA-30AA-4222-9204-56D9EA9CC9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348" y="5264208"/>
            <a:ext cx="3176774" cy="2974271"/>
          </a:xfrm>
          <a:prstGeom prst="ellipse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64B0A19F-02DE-4FAC-BBB5-F0528D4CF381}"/>
              </a:ext>
            </a:extLst>
          </p:cNvPr>
          <p:cNvSpPr/>
          <p:nvPr/>
        </p:nvSpPr>
        <p:spPr>
          <a:xfrm>
            <a:off x="11441848" y="3950928"/>
            <a:ext cx="36869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cs typeface="Arial" panose="020B0604020202020204" pitchFamily="34" charset="0"/>
              </a:rPr>
              <a:t>For interpreting services, </a:t>
            </a:r>
            <a:r>
              <a:rPr lang="en-US" i="1" dirty="0">
                <a:cs typeface="Arial" panose="020B0604020202020204" pitchFamily="34" charset="0"/>
              </a:rPr>
              <a:t>please contact </a:t>
            </a:r>
            <a:r>
              <a:rPr lang="it-IT" i="1" dirty="0">
                <a:hlinkClick r:id="rId6"/>
              </a:rPr>
              <a:t>https://myaccess.RIT.edu</a:t>
            </a:r>
            <a:r>
              <a:rPr lang="it-IT" i="1" dirty="0"/>
              <a:t>.</a:t>
            </a:r>
            <a:endParaRPr lang="en-US" dirty="0"/>
          </a:p>
        </p:txBody>
      </p:sp>
      <p:sp>
        <p:nvSpPr>
          <p:cNvPr id="30" name="object 29">
            <a:extLst>
              <a:ext uri="{FF2B5EF4-FFF2-40B4-BE49-F238E27FC236}">
                <a16:creationId xmlns:a16="http://schemas.microsoft.com/office/drawing/2014/main" id="{9DEC9B41-5DCB-4C97-BACC-7B565A79DE4A}"/>
              </a:ext>
            </a:extLst>
          </p:cNvPr>
          <p:cNvSpPr txBox="1"/>
          <p:nvPr/>
        </p:nvSpPr>
        <p:spPr>
          <a:xfrm>
            <a:off x="12640020" y="3259582"/>
            <a:ext cx="3426616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spc="-5">
                <a:solidFill>
                  <a:srgbClr val="181817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600" b="1" i="1" dirty="0">
                <a:hlinkClick r:id="rId7"/>
              </a:rPr>
              <a:t>VIRTUAL MEETING LINK</a:t>
            </a:r>
            <a:endParaRPr sz="1600" b="1" i="1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5751</TotalTime>
  <Words>101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Helvetica Neue</vt:lpstr>
      <vt:lpstr>Myriad Pro</vt:lpstr>
      <vt:lpstr>Times New Roman</vt:lpstr>
      <vt:lpstr>Office Theme</vt:lpstr>
      <vt:lpstr> Race, Ethnicity, and   Social Justice       A virtual conference hosted by Sociology and Anthropology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Faculty Career Exploration Program   Hosted by Sociology and Anthropology, College of Liberal Arts</dc:title>
  <dc:creator>Marci Sanders</dc:creator>
  <cp:lastModifiedBy>Marci Sanders</cp:lastModifiedBy>
  <cp:revision>20</cp:revision>
  <dcterms:modified xsi:type="dcterms:W3CDTF">2021-09-07T15:54:26Z</dcterms:modified>
</cp:coreProperties>
</file>